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Encode Sans 1" charset="1" panose="00000900000000000000"/>
      <p:regular r:id="rId13"/>
    </p:embeddedFont>
    <p:embeddedFont>
      <p:font typeface="Encode Sans 2" charset="1" panose="00000700000000000000"/>
      <p:regular r:id="rId14"/>
    </p:embeddedFont>
    <p:embeddedFont>
      <p:font typeface="Canva Sans" charset="1" panose="020B0503030501040103"/>
      <p:regular r:id="rId15"/>
    </p:embeddedFont>
    <p:embeddedFont>
      <p:font typeface="Canva Sans Bold" charset="1" panose="020B08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5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53477" y="2988243"/>
            <a:ext cx="3814542" cy="4568314"/>
          </a:xfrm>
          <a:custGeom>
            <a:avLst/>
            <a:gdLst/>
            <a:ahLst/>
            <a:cxnLst/>
            <a:rect r="r" b="b" t="t" l="l"/>
            <a:pathLst>
              <a:path h="4568314" w="3814542">
                <a:moveTo>
                  <a:pt x="0" y="0"/>
                </a:moveTo>
                <a:lnTo>
                  <a:pt x="3814542" y="0"/>
                </a:lnTo>
                <a:lnTo>
                  <a:pt x="3814542" y="4568314"/>
                </a:lnTo>
                <a:lnTo>
                  <a:pt x="0" y="4568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73245" y="923925"/>
            <a:ext cx="15341510" cy="10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Encode Sans 1"/>
                <a:ea typeface="Encode Sans 1"/>
                <a:cs typeface="Encode Sans 1"/>
                <a:sym typeface="Encode Sans 1"/>
              </a:rPr>
              <a:t>COVID-19 in 2026: Still a Major Threat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35785" y="2035743"/>
            <a:ext cx="10016430" cy="76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Encode Sans 2"/>
                <a:ea typeface="Encode Sans 2"/>
                <a:cs typeface="Encode Sans 2"/>
                <a:sym typeface="Encode Sans 2"/>
              </a:rPr>
              <a:t>Ongoing impact in Europe &amp; Australia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277235"/>
            <a:ext cx="16230600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Key facts: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47,000 new global cases (Jan-Feb 2026)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63.7% from Europe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ICU admissions continue in Europe, and Admissions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COVID-19 remains a leading respiratory cause of death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Constant variant shifts require vaccine matching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Testing is down, and cases are likely underestimated. COVID-19 now co-circulates with influenza and RSV. </a:t>
            </a:r>
            <a:r>
              <a:rPr lang="en-US" b="true" sz="33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It’s not over, only evolving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5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31093"/>
            <a:ext cx="16230600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High-risk groups: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Elderly (immunosenescence begins about 50 years)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Chronic disease and immunocompromised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Pregnant women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Conflict and displaced populations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Aged care residents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Indigenous peoples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Europe, high epidemiological risk: Bulgaria, Portugal, Latvia, Greece, showing that southern and eastern Europe have a higher structural vulnerability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Vulnerability = Age + Comorbidities + Poverty + Overcrowding + Weak health systems.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858452" y="2988243"/>
            <a:ext cx="4400848" cy="3674708"/>
          </a:xfrm>
          <a:custGeom>
            <a:avLst/>
            <a:gdLst/>
            <a:ahLst/>
            <a:cxnLst/>
            <a:rect r="r" b="b" t="t" l="l"/>
            <a:pathLst>
              <a:path h="3674708" w="4400848">
                <a:moveTo>
                  <a:pt x="0" y="0"/>
                </a:moveTo>
                <a:lnTo>
                  <a:pt x="4400848" y="0"/>
                </a:lnTo>
                <a:lnTo>
                  <a:pt x="4400848" y="3674708"/>
                </a:lnTo>
                <a:lnTo>
                  <a:pt x="0" y="3674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73245" y="923925"/>
            <a:ext cx="15341510" cy="10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Encode Sans 1"/>
                <a:ea typeface="Encode Sans 1"/>
                <a:cs typeface="Encode Sans 1"/>
                <a:sym typeface="Encode Sans 1"/>
              </a:rPr>
              <a:t>Vulnerability: Who is Most at Risk?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29548" y="2035743"/>
            <a:ext cx="7428905" cy="76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Encode Sans 2"/>
                <a:ea typeface="Encode Sans 2"/>
                <a:cs typeface="Encode Sans 2"/>
                <a:sym typeface="Encode Sans 2"/>
              </a:rPr>
              <a:t>Risk is additive, not isolated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5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31093"/>
            <a:ext cx="16230600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Same risk profile: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Similar elderly population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Similar comorbid burden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Similar epidemiological risk index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Critical difference: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Portugal had a very high vaccine uptake → Low excess mortality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Bulgaria had a very low vaccine uptake → High excess mortality (especially in 2021)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Vaccination dramatically reduces excess mortality.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It also reduces Intensive Care Unit (ICU) overload, secondary bacterial infections, antibiotic overuse, and the long COVID-19 burden.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606504" y="2372124"/>
            <a:ext cx="3379280" cy="4114800"/>
          </a:xfrm>
          <a:custGeom>
            <a:avLst/>
            <a:gdLst/>
            <a:ahLst/>
            <a:cxnLst/>
            <a:rect r="r" b="b" t="t" l="l"/>
            <a:pathLst>
              <a:path h="4114800" w="3379280">
                <a:moveTo>
                  <a:pt x="0" y="0"/>
                </a:moveTo>
                <a:lnTo>
                  <a:pt x="3379279" y="0"/>
                </a:lnTo>
                <a:lnTo>
                  <a:pt x="33792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73245" y="923925"/>
            <a:ext cx="15341510" cy="10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Encode Sans 1"/>
                <a:ea typeface="Encode Sans 1"/>
                <a:cs typeface="Encode Sans 1"/>
                <a:sym typeface="Encode Sans 1"/>
              </a:rPr>
              <a:t>Vaccination: The Decisive Difference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11663" y="2035743"/>
            <a:ext cx="8464674" cy="76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Encode Sans 2"/>
                <a:ea typeface="Encode Sans 2"/>
                <a:cs typeface="Encode Sans 2"/>
                <a:sym typeface="Encode Sans 2"/>
              </a:rPr>
              <a:t>Portugal vs. Bulgaria case study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5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31093"/>
            <a:ext cx="16230600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Global spending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2017: $7.5 trillion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2019: $8.5 trillion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2023: $9.8 trillion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11-12% per capita overspend (high-income countries)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UK case study: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About £260 billion total cost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Only 21% spent on healthcare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Most funds go to economic survival measures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Beyond money, it leads to health workforce burnout, disrupted services,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long COVID-19 disability, and productivity loss. Vaccination = economic protection.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933623" y="3288093"/>
            <a:ext cx="4325677" cy="4114800"/>
          </a:xfrm>
          <a:custGeom>
            <a:avLst/>
            <a:gdLst/>
            <a:ahLst/>
            <a:cxnLst/>
            <a:rect r="r" b="b" t="t" l="l"/>
            <a:pathLst>
              <a:path h="4114800" w="4325677">
                <a:moveTo>
                  <a:pt x="0" y="0"/>
                </a:moveTo>
                <a:lnTo>
                  <a:pt x="4325677" y="0"/>
                </a:lnTo>
                <a:lnTo>
                  <a:pt x="43256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73245" y="923925"/>
            <a:ext cx="15341510" cy="10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Encode Sans 1"/>
                <a:ea typeface="Encode Sans 1"/>
                <a:cs typeface="Encode Sans 1"/>
                <a:sym typeface="Encode Sans 1"/>
              </a:rPr>
              <a:t>The True Cost of COVID-19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95949" y="2035743"/>
            <a:ext cx="8096101" cy="76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Encode Sans 2"/>
                <a:ea typeface="Encode Sans 2"/>
                <a:cs typeface="Encode Sans 2"/>
                <a:sym typeface="Encode Sans 2"/>
              </a:rPr>
              <a:t>Economic and systemic impact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5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31093"/>
            <a:ext cx="16230600" cy="691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Strengthen health system resilience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Governance matters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Fund preparedness plans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Invest in workforce retention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Digital health transformation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Intersectoral “One Health” approach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Improving vaccine uptake requires alignment between the government,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healthcare and public health professionals, the public, and the media.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Healthcare workers are a multiplier effect.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they protect themselves, they protect patients, and this increases trust.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144500" y="298824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4234" y="921316"/>
            <a:ext cx="18059533" cy="10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Encode Sans 1"/>
                <a:ea typeface="Encode Sans 1"/>
                <a:cs typeface="Encode Sans 1"/>
                <a:sym typeface="Encode Sans 1"/>
              </a:rPr>
              <a:t>The Path Forward: Resilience and Vaccination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96494" y="2035743"/>
            <a:ext cx="9495011" cy="76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Encode Sans 2"/>
                <a:ea typeface="Encode Sans 2"/>
                <a:cs typeface="Encode Sans 2"/>
                <a:sym typeface="Encode Sans 2"/>
              </a:rPr>
              <a:t>What makes a successful response?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5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31093"/>
            <a:ext cx="16230600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Vaccination and resilient health systems means...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Fewer deaths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Lower excess mortality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Less ICU overload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Reduced antimicrobial resistance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Stronger economies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COVID-19 remains a structural threat.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083349" y="2606988"/>
            <a:ext cx="4949476" cy="4986877"/>
          </a:xfrm>
          <a:custGeom>
            <a:avLst/>
            <a:gdLst/>
            <a:ahLst/>
            <a:cxnLst/>
            <a:rect r="r" b="b" t="t" l="l"/>
            <a:pathLst>
              <a:path h="4986877" w="4949476">
                <a:moveTo>
                  <a:pt x="0" y="0"/>
                </a:moveTo>
                <a:lnTo>
                  <a:pt x="4949475" y="0"/>
                </a:lnTo>
                <a:lnTo>
                  <a:pt x="4949475" y="4986877"/>
                </a:lnTo>
                <a:lnTo>
                  <a:pt x="0" y="4986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4234" y="921316"/>
            <a:ext cx="18059533" cy="10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Encode Sans 1"/>
                <a:ea typeface="Encode Sans 1"/>
                <a:cs typeface="Encode Sans 1"/>
                <a:sym typeface="Encode Sans 1"/>
              </a:rPr>
              <a:t>Preparedness Must Become Permanent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DAHCwfOD3LI</dc:identifier>
  <dcterms:modified xsi:type="dcterms:W3CDTF">2011-08-01T06:04:30Z</dcterms:modified>
  <cp:revision>1</cp:revision>
  <dc:title>COVID-19 Webinar Feb 2026 PPT</dc:title>
</cp:coreProperties>
</file>